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059"/>
    <p:restoredTop sz="94283"/>
  </p:normalViewPr>
  <p:slideViewPr>
    <p:cSldViewPr snapToGrid="0" snapToObjects="1">
      <p:cViewPr varScale="1">
        <p:scale>
          <a:sx n="62" d="100"/>
          <a:sy n="62" d="100"/>
        </p:scale>
        <p:origin x="1016" y="312"/>
      </p:cViewPr>
      <p:guideLst/>
    </p:cSldViewPr>
  </p:slideViewPr>
  <p:outlineViewPr>
    <p:cViewPr>
      <p:scale>
        <a:sx n="33" d="100"/>
        <a:sy n="33" d="100"/>
      </p:scale>
      <p:origin x="0" y="0"/>
    </p:cViewPr>
  </p:outlineViewPr>
  <p:notesTextViewPr>
    <p:cViewPr>
      <p:scale>
        <a:sx n="35" d="100"/>
        <a:sy n="3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60246" y="3226831"/>
            <a:ext cx="7268015"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20</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29th January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5959" y="1309202"/>
            <a:ext cx="26064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patient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112" y="672619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Jackson was very </a:t>
            </a:r>
            <a:r>
              <a:rPr lang="en-GB" b="1" dirty="0">
                <a:latin typeface="Gill Sans MT" panose="020B0502020104020203" pitchFamily="34" charset="77"/>
              </a:rPr>
              <a:t>patient</a:t>
            </a:r>
            <a:r>
              <a:rPr lang="en-GB" dirty="0">
                <a:latin typeface="Gill Sans MT" panose="020B0502020104020203" pitchFamily="34" charset="77"/>
              </a:rPr>
              <a:t> with the noisy class.</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pa-tient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92446174"/>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tolerant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8C204025-772E-F374-BE82-24CD57F22A72}"/>
              </a:ext>
            </a:extLst>
          </p:cNvPr>
          <p:cNvSpPr txBox="1"/>
          <p:nvPr/>
        </p:nvSpPr>
        <p:spPr>
          <a:xfrm>
            <a:off x="440503" y="3811147"/>
            <a:ext cx="7585572"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If you are patient, you stay calm and do not get annoyed, for example when something takes a long time, or when someone is not doing what you want them to do.</a:t>
            </a:r>
          </a:p>
        </p:txBody>
      </p:sp>
      <p:pic>
        <p:nvPicPr>
          <p:cNvPr id="6" name="Picture 5">
            <a:extLst>
              <a:ext uri="{FF2B5EF4-FFF2-40B4-BE49-F238E27FC236}">
                <a16:creationId xmlns:a16="http://schemas.microsoft.com/office/drawing/2014/main" id="{99F08DA9-8610-90DA-A4C2-A955054B3D34}"/>
              </a:ext>
            </a:extLst>
          </p:cNvPr>
          <p:cNvPicPr>
            <a:picLocks noChangeAspect="1"/>
          </p:cNvPicPr>
          <p:nvPr/>
        </p:nvPicPr>
        <p:blipFill>
          <a:blip r:embed="rId4"/>
          <a:stretch>
            <a:fillRect/>
          </a:stretch>
        </p:blipFill>
        <p:spPr>
          <a:xfrm>
            <a:off x="8777813" y="283876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3567" y="1309202"/>
            <a:ext cx="173124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peril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1542" y="4765235"/>
            <a:ext cx="6232693"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Perils are great dangers.</a:t>
            </a:r>
          </a:p>
        </p:txBody>
      </p:sp>
      <p:sp>
        <p:nvSpPr>
          <p:cNvPr id="155" name="The was a tear in Freddie’s new school jumper."/>
          <p:cNvSpPr txBox="1"/>
          <p:nvPr/>
        </p:nvSpPr>
        <p:spPr>
          <a:xfrm>
            <a:off x="0" y="633589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0" i="0" dirty="0">
                <a:solidFill>
                  <a:schemeClr val="accent2"/>
                </a:solidFill>
                <a:effectLst/>
                <a:latin typeface="Gill Sans MT" panose="020B0502020104020203" pitchFamily="34" charset="77"/>
              </a:rPr>
              <a:t>Sam was in huge </a:t>
            </a:r>
            <a:r>
              <a:rPr lang="en-GB" b="1" i="0" dirty="0">
                <a:solidFill>
                  <a:schemeClr val="accent2"/>
                </a:solidFill>
                <a:effectLst/>
                <a:latin typeface="Gill Sans MT" panose="020B0502020104020203" pitchFamily="34" charset="77"/>
              </a:rPr>
              <a:t>peril</a:t>
            </a:r>
            <a:r>
              <a:rPr lang="en-GB" b="0" i="0" dirty="0">
                <a:solidFill>
                  <a:schemeClr val="accent2"/>
                </a:solidFill>
                <a:effectLst/>
                <a:latin typeface="Gill Sans MT" panose="020B0502020104020203" pitchFamily="34" charset="77"/>
              </a:rPr>
              <a:t> by swinging on his chair.</a:t>
            </a:r>
            <a:endParaRPr lang="en-GB"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per-il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95197771"/>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danger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feral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sterile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gravest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E423A33-3CDD-A3CA-9649-317A0D9CA795}"/>
              </a:ext>
            </a:extLst>
          </p:cNvPr>
          <p:cNvPicPr>
            <a:picLocks noChangeAspect="1"/>
          </p:cNvPicPr>
          <p:nvPr/>
        </p:nvPicPr>
        <p:blipFill>
          <a:blip r:embed="rId4"/>
          <a:stretch>
            <a:fillRect/>
          </a:stretch>
        </p:blipFill>
        <p:spPr>
          <a:xfrm>
            <a:off x="8081513" y="2627660"/>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5475" y="1339979"/>
            <a:ext cx="294151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ricochet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59973" y="4394895"/>
            <a:ext cx="715725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motion or sound of a rebounding object.</a:t>
            </a:r>
          </a:p>
        </p:txBody>
      </p:sp>
      <p:sp>
        <p:nvSpPr>
          <p:cNvPr id="155" name="The was a tear in Freddie’s new school jumper."/>
          <p:cNvSpPr txBox="1"/>
          <p:nvPr/>
        </p:nvSpPr>
        <p:spPr>
          <a:xfrm>
            <a:off x="0" y="64123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Li’s ball </a:t>
            </a:r>
            <a:r>
              <a:rPr lang="en-GB" sz="4000" b="1" dirty="0">
                <a:latin typeface="Gill Sans MT" panose="020B0502020104020203" pitchFamily="34" charset="77"/>
              </a:rPr>
              <a:t>ricocheted</a:t>
            </a:r>
            <a:r>
              <a:rPr lang="en-GB" sz="4000" dirty="0">
                <a:latin typeface="Gill Sans MT" panose="020B0502020104020203" pitchFamily="34" charset="77"/>
              </a:rPr>
              <a:t> off the wall.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ric-o-chet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3912631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rebound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5799FBC-9346-17AC-EC65-73E7F47AAE7D}"/>
              </a:ext>
            </a:extLst>
          </p:cNvPr>
          <p:cNvPicPr>
            <a:picLocks noChangeAspect="1"/>
          </p:cNvPicPr>
          <p:nvPr/>
        </p:nvPicPr>
        <p:blipFill>
          <a:blip r:embed="rId4"/>
          <a:stretch>
            <a:fillRect/>
          </a:stretch>
        </p:blipFill>
        <p:spPr>
          <a:xfrm>
            <a:off x="8804088" y="245952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03341" y="1309202"/>
            <a:ext cx="281166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saunter</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53581" y="4599174"/>
            <a:ext cx="756311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saunter somewhere, you walk there in a slow, casual way.</a:t>
            </a:r>
          </a:p>
        </p:txBody>
      </p:sp>
      <p:sp>
        <p:nvSpPr>
          <p:cNvPr id="155" name="The was a tear in Freddie’s new school jumper."/>
          <p:cNvSpPr txBox="1"/>
          <p:nvPr/>
        </p:nvSpPr>
        <p:spPr>
          <a:xfrm>
            <a:off x="0" y="642138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Jamie </a:t>
            </a:r>
            <a:r>
              <a:rPr lang="en-GB" b="1" dirty="0">
                <a:latin typeface="Gill Sans MT" panose="020B0502020104020203" pitchFamily="34" charset="77"/>
              </a:rPr>
              <a:t>sauntered</a:t>
            </a:r>
            <a:r>
              <a:rPr lang="en-GB" dirty="0">
                <a:latin typeface="Gill Sans MT" panose="020B0502020104020203" pitchFamily="34" charset="77"/>
              </a:rPr>
              <a:t> to school.</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saun-ter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56107755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stroll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students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D3A5943D-03C9-3FD5-C0D7-C84EE67ADE5F}"/>
              </a:ext>
            </a:extLst>
          </p:cNvPr>
          <p:cNvPicPr>
            <a:picLocks noChangeAspect="1"/>
          </p:cNvPicPr>
          <p:nvPr/>
        </p:nvPicPr>
        <p:blipFill>
          <a:blip r:embed="rId4"/>
          <a:stretch>
            <a:fillRect/>
          </a:stretch>
        </p:blipFill>
        <p:spPr>
          <a:xfrm>
            <a:off x="8711712"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7999" y="1309202"/>
            <a:ext cx="212237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smirk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2570" y="3704412"/>
            <a:ext cx="7271814" cy="305724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smirk, you smile in an unpleasant way, often because you believe that you have gained an advantage over someone else or know something that they do not know.</a:t>
            </a:r>
          </a:p>
        </p:txBody>
      </p:sp>
      <p:sp>
        <p:nvSpPr>
          <p:cNvPr id="155" name="The was a tear in Freddie’s new school jumper."/>
          <p:cNvSpPr txBox="1"/>
          <p:nvPr/>
        </p:nvSpPr>
        <p:spPr>
          <a:xfrm>
            <a:off x="372570" y="6723144"/>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Bijan </a:t>
            </a:r>
            <a:r>
              <a:rPr lang="en-GB" sz="4000" b="1" dirty="0">
                <a:latin typeface="Gill Sans MT" panose="020B0502020104020203" pitchFamily="34" charset="77"/>
              </a:rPr>
              <a:t>smirked</a:t>
            </a:r>
            <a:r>
              <a:rPr lang="en-GB" sz="4000" dirty="0">
                <a:latin typeface="Gill Sans MT" panose="020B0502020104020203" pitchFamily="34" charset="77"/>
              </a:rPr>
              <a:t> when Rosie got the question wrong.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smirk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00138399"/>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snigger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laughed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6" name="Picture 5">
            <a:extLst>
              <a:ext uri="{FF2B5EF4-FFF2-40B4-BE49-F238E27FC236}">
                <a16:creationId xmlns:a16="http://schemas.microsoft.com/office/drawing/2014/main" id="{1C952F41-0435-B577-9754-5EA6A3880ED5}"/>
              </a:ext>
            </a:extLst>
          </p:cNvPr>
          <p:cNvPicPr>
            <a:picLocks noChangeAspect="1"/>
          </p:cNvPicPr>
          <p:nvPr/>
        </p:nvPicPr>
        <p:blipFill>
          <a:blip r:embed="rId4"/>
          <a:stretch>
            <a:fillRect/>
          </a:stretch>
        </p:blipFill>
        <p:spPr>
          <a:xfrm>
            <a:off x="8492220" y="2821741"/>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6347607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change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behind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later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family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85185157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patient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peril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saunter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smirk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3885629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behind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family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hope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later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597849330"/>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something is *** a thing or person, it is on the other side of them from you, or nearer their back rather than their front.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that something is true, or if you *** for something, you want it to be true or to happen, and you usually believe that it is possible or likely.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from one thing to another, you stop using or doing the first one and start using or doing the second.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You use *** to refer to a time or situation that is after the one that you have been talking about or after the present 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group of people who are related to each other, especially parents and their children.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CEAC2E7E-3221-609C-EEF1-C86D281DE627}"/>
              </a:ext>
            </a:extLst>
          </p:cNvPr>
          <p:cNvPicPr>
            <a:picLocks noChangeAspect="1"/>
          </p:cNvPicPr>
          <p:nvPr/>
        </p:nvPicPr>
        <p:blipFill>
          <a:blip r:embed="rId5"/>
          <a:stretch>
            <a:fillRect/>
          </a:stretch>
        </p:blipFill>
        <p:spPr>
          <a:xfrm>
            <a:off x="10519699" y="2793601"/>
            <a:ext cx="788329" cy="788329"/>
          </a:xfrm>
          <a:prstGeom prst="rect">
            <a:avLst/>
          </a:prstGeom>
        </p:spPr>
      </p:pic>
      <p:pic>
        <p:nvPicPr>
          <p:cNvPr id="10" name="Picture 9">
            <a:extLst>
              <a:ext uri="{FF2B5EF4-FFF2-40B4-BE49-F238E27FC236}">
                <a16:creationId xmlns:a16="http://schemas.microsoft.com/office/drawing/2014/main" id="{E718B10B-C690-F1A1-0636-A4098133463F}"/>
              </a:ext>
            </a:extLst>
          </p:cNvPr>
          <p:cNvPicPr>
            <a:picLocks noChangeAspect="1"/>
          </p:cNvPicPr>
          <p:nvPr/>
        </p:nvPicPr>
        <p:blipFill>
          <a:blip r:embed="rId6"/>
          <a:stretch>
            <a:fillRect/>
          </a:stretch>
        </p:blipFill>
        <p:spPr>
          <a:xfrm>
            <a:off x="11384388" y="2781029"/>
            <a:ext cx="788329" cy="788329"/>
          </a:xfrm>
          <a:prstGeom prst="rect">
            <a:avLst/>
          </a:prstGeom>
        </p:spPr>
      </p:pic>
      <p:pic>
        <p:nvPicPr>
          <p:cNvPr id="11" name="Picture 10">
            <a:extLst>
              <a:ext uri="{FF2B5EF4-FFF2-40B4-BE49-F238E27FC236}">
                <a16:creationId xmlns:a16="http://schemas.microsoft.com/office/drawing/2014/main" id="{C27F142E-000E-B5CA-569F-7A91DEC22B49}"/>
              </a:ext>
            </a:extLst>
          </p:cNvPr>
          <p:cNvPicPr>
            <a:picLocks noChangeAspect="1"/>
          </p:cNvPicPr>
          <p:nvPr/>
        </p:nvPicPr>
        <p:blipFill>
          <a:blip r:embed="rId7"/>
          <a:stretch>
            <a:fillRect/>
          </a:stretch>
        </p:blipFill>
        <p:spPr>
          <a:xfrm>
            <a:off x="10913863" y="5384077"/>
            <a:ext cx="907596" cy="907596"/>
          </a:xfrm>
          <a:prstGeom prst="rect">
            <a:avLst/>
          </a:prstGeom>
        </p:spPr>
      </p:pic>
      <p:pic>
        <p:nvPicPr>
          <p:cNvPr id="12" name="Picture 11">
            <a:extLst>
              <a:ext uri="{FF2B5EF4-FFF2-40B4-BE49-F238E27FC236}">
                <a16:creationId xmlns:a16="http://schemas.microsoft.com/office/drawing/2014/main" id="{352B2FC0-6AA2-D83B-F802-1B69B2FDB044}"/>
              </a:ext>
            </a:extLst>
          </p:cNvPr>
          <p:cNvPicPr>
            <a:picLocks noChangeAspect="1"/>
          </p:cNvPicPr>
          <p:nvPr/>
        </p:nvPicPr>
        <p:blipFill>
          <a:blip r:embed="rId8"/>
          <a:stretch>
            <a:fillRect/>
          </a:stretch>
        </p:blipFill>
        <p:spPr>
          <a:xfrm>
            <a:off x="10913863" y="7917096"/>
            <a:ext cx="907596" cy="907596"/>
          </a:xfrm>
          <a:prstGeom prst="rect">
            <a:avLst/>
          </a:prstGeom>
        </p:spPr>
      </p:pic>
      <p:pic>
        <p:nvPicPr>
          <p:cNvPr id="15" name="Picture 14">
            <a:extLst>
              <a:ext uri="{FF2B5EF4-FFF2-40B4-BE49-F238E27FC236}">
                <a16:creationId xmlns:a16="http://schemas.microsoft.com/office/drawing/2014/main" id="{4E985F34-921C-B316-840B-C24722CF40B9}"/>
              </a:ext>
            </a:extLst>
          </p:cNvPr>
          <p:cNvPicPr>
            <a:picLocks noChangeAspect="1"/>
          </p:cNvPicPr>
          <p:nvPr/>
        </p:nvPicPr>
        <p:blipFill>
          <a:blip r:embed="rId9"/>
          <a:stretch>
            <a:fillRect/>
          </a:stretch>
        </p:blipFill>
        <p:spPr>
          <a:xfrm>
            <a:off x="10803682" y="3709123"/>
            <a:ext cx="1320800" cy="1320800"/>
          </a:xfrm>
          <a:prstGeom prst="rect">
            <a:avLst/>
          </a:prstGeom>
        </p:spPr>
      </p:pic>
      <p:pic>
        <p:nvPicPr>
          <p:cNvPr id="16" name="Picture 15">
            <a:extLst>
              <a:ext uri="{FF2B5EF4-FFF2-40B4-BE49-F238E27FC236}">
                <a16:creationId xmlns:a16="http://schemas.microsoft.com/office/drawing/2014/main" id="{B07CBEE0-A6DB-CE5A-E885-B904DAD30C0D}"/>
              </a:ext>
            </a:extLst>
          </p:cNvPr>
          <p:cNvPicPr>
            <a:picLocks noChangeAspect="1"/>
          </p:cNvPicPr>
          <p:nvPr/>
        </p:nvPicPr>
        <p:blipFill>
          <a:blip r:embed="rId10"/>
          <a:stretch>
            <a:fillRect/>
          </a:stretch>
        </p:blipFill>
        <p:spPr>
          <a:xfrm>
            <a:off x="10798405" y="6506040"/>
            <a:ext cx="1099419" cy="109941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1787613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patient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peril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ricochet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saunter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smirk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567427462"/>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The motion or sound of a rebounding 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you smile in an unpleasant way, often because you believe that you have gained an advantage over someone else or know something that they do not know.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somewhere, you walk there in a slow, casual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are ***, you stay calm and do not get annoyed, for example when something takes a long time, or when someone is not doing what you want them to 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are great dangers.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6" name="Picture 5">
            <a:extLst>
              <a:ext uri="{FF2B5EF4-FFF2-40B4-BE49-F238E27FC236}">
                <a16:creationId xmlns:a16="http://schemas.microsoft.com/office/drawing/2014/main" id="{01020B1A-799C-62F0-9F9F-D8E3D9A9B582}"/>
              </a:ext>
            </a:extLst>
          </p:cNvPr>
          <p:cNvPicPr>
            <a:picLocks noChangeAspect="1"/>
          </p:cNvPicPr>
          <p:nvPr/>
        </p:nvPicPr>
        <p:blipFill>
          <a:blip r:embed="rId5"/>
          <a:stretch>
            <a:fillRect/>
          </a:stretch>
        </p:blipFill>
        <p:spPr>
          <a:xfrm>
            <a:off x="11068868" y="6659459"/>
            <a:ext cx="892175" cy="892175"/>
          </a:xfrm>
          <a:prstGeom prst="rect">
            <a:avLst/>
          </a:prstGeom>
        </p:spPr>
      </p:pic>
      <p:pic>
        <p:nvPicPr>
          <p:cNvPr id="8" name="Picture 7">
            <a:extLst>
              <a:ext uri="{FF2B5EF4-FFF2-40B4-BE49-F238E27FC236}">
                <a16:creationId xmlns:a16="http://schemas.microsoft.com/office/drawing/2014/main" id="{E89E6D17-C9BE-47C8-320A-4A79F0A51B1B}"/>
              </a:ext>
            </a:extLst>
          </p:cNvPr>
          <p:cNvPicPr>
            <a:picLocks noChangeAspect="1"/>
          </p:cNvPicPr>
          <p:nvPr/>
        </p:nvPicPr>
        <p:blipFill>
          <a:blip r:embed="rId6"/>
          <a:stretch>
            <a:fillRect/>
          </a:stretch>
        </p:blipFill>
        <p:spPr>
          <a:xfrm>
            <a:off x="11068868" y="7726135"/>
            <a:ext cx="855662" cy="855662"/>
          </a:xfrm>
          <a:prstGeom prst="rect">
            <a:avLst/>
          </a:prstGeom>
        </p:spPr>
      </p:pic>
      <p:pic>
        <p:nvPicPr>
          <p:cNvPr id="11" name="Picture 10">
            <a:extLst>
              <a:ext uri="{FF2B5EF4-FFF2-40B4-BE49-F238E27FC236}">
                <a16:creationId xmlns:a16="http://schemas.microsoft.com/office/drawing/2014/main" id="{7151B6AA-EF87-F360-3EEA-04D3B95616B5}"/>
              </a:ext>
            </a:extLst>
          </p:cNvPr>
          <p:cNvPicPr>
            <a:picLocks noChangeAspect="1"/>
          </p:cNvPicPr>
          <p:nvPr/>
        </p:nvPicPr>
        <p:blipFill>
          <a:blip r:embed="rId7"/>
          <a:stretch>
            <a:fillRect/>
          </a:stretch>
        </p:blipFill>
        <p:spPr>
          <a:xfrm>
            <a:off x="11229206" y="2998399"/>
            <a:ext cx="707963" cy="707963"/>
          </a:xfrm>
          <a:prstGeom prst="rect">
            <a:avLst/>
          </a:prstGeom>
        </p:spPr>
      </p:pic>
      <p:pic>
        <p:nvPicPr>
          <p:cNvPr id="12" name="Picture 11">
            <a:extLst>
              <a:ext uri="{FF2B5EF4-FFF2-40B4-BE49-F238E27FC236}">
                <a16:creationId xmlns:a16="http://schemas.microsoft.com/office/drawing/2014/main" id="{00CAE7C6-8896-618C-9551-A00503D30427}"/>
              </a:ext>
            </a:extLst>
          </p:cNvPr>
          <p:cNvPicPr>
            <a:picLocks noChangeAspect="1"/>
          </p:cNvPicPr>
          <p:nvPr/>
        </p:nvPicPr>
        <p:blipFill>
          <a:blip r:embed="rId8"/>
          <a:stretch>
            <a:fillRect/>
          </a:stretch>
        </p:blipFill>
        <p:spPr>
          <a:xfrm>
            <a:off x="11114439" y="5539691"/>
            <a:ext cx="738592" cy="738592"/>
          </a:xfrm>
          <a:prstGeom prst="rect">
            <a:avLst/>
          </a:prstGeom>
        </p:spPr>
      </p:pic>
      <p:pic>
        <p:nvPicPr>
          <p:cNvPr id="15" name="Picture 14">
            <a:extLst>
              <a:ext uri="{FF2B5EF4-FFF2-40B4-BE49-F238E27FC236}">
                <a16:creationId xmlns:a16="http://schemas.microsoft.com/office/drawing/2014/main" id="{3F97AACA-2146-676E-C9CA-A0C10BA9C7A0}"/>
              </a:ext>
            </a:extLst>
          </p:cNvPr>
          <p:cNvPicPr>
            <a:picLocks noChangeAspect="1"/>
          </p:cNvPicPr>
          <p:nvPr/>
        </p:nvPicPr>
        <p:blipFill>
          <a:blip r:embed="rId9"/>
          <a:stretch>
            <a:fillRect/>
          </a:stretch>
        </p:blipFill>
        <p:spPr>
          <a:xfrm>
            <a:off x="11027454" y="4065075"/>
            <a:ext cx="933589" cy="93358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755519" y="3993661"/>
            <a:ext cx="20871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behind</a:t>
            </a:r>
            <a:endParaRPr dirty="0">
              <a:latin typeface="Gill Sans MT" panose="020B0502020104020203" pitchFamily="34" charset="77"/>
            </a:endParaRPr>
          </a:p>
        </p:txBody>
      </p:sp>
      <p:sp>
        <p:nvSpPr>
          <p:cNvPr id="135" name="spare"/>
          <p:cNvSpPr txBox="1"/>
          <p:nvPr/>
        </p:nvSpPr>
        <p:spPr>
          <a:xfrm>
            <a:off x="2934216" y="4824209"/>
            <a:ext cx="188833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family</a:t>
            </a:r>
            <a:endParaRPr b="1" dirty="0">
              <a:latin typeface="Gill Sans MT" panose="020B0502020104020203" pitchFamily="34" charset="77"/>
              <a:sym typeface="American Typewriter"/>
            </a:endParaRPr>
          </a:p>
        </p:txBody>
      </p:sp>
      <p:sp>
        <p:nvSpPr>
          <p:cNvPr id="136" name="chipped"/>
          <p:cNvSpPr txBox="1"/>
          <p:nvPr/>
        </p:nvSpPr>
        <p:spPr>
          <a:xfrm>
            <a:off x="3020817" y="5769060"/>
            <a:ext cx="15565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hope</a:t>
            </a:r>
            <a:endParaRPr dirty="0">
              <a:latin typeface="Gill Sans MT" panose="020B0502020104020203" pitchFamily="34" charset="77"/>
            </a:endParaRPr>
          </a:p>
        </p:txBody>
      </p:sp>
      <p:sp>
        <p:nvSpPr>
          <p:cNvPr id="137" name="lift"/>
          <p:cNvSpPr txBox="1"/>
          <p:nvPr/>
        </p:nvSpPr>
        <p:spPr>
          <a:xfrm>
            <a:off x="3054481" y="6639612"/>
            <a:ext cx="14891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later</a:t>
            </a:r>
            <a:endParaRPr dirty="0">
              <a:latin typeface="Gill Sans MT" panose="020B0502020104020203" pitchFamily="34" charset="77"/>
            </a:endParaRPr>
          </a:p>
        </p:txBody>
      </p:sp>
      <p:sp>
        <p:nvSpPr>
          <p:cNvPr id="138" name="mutter"/>
          <p:cNvSpPr txBox="1"/>
          <p:nvPr/>
        </p:nvSpPr>
        <p:spPr>
          <a:xfrm>
            <a:off x="8484850" y="3941031"/>
            <a:ext cx="14378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peril</a:t>
            </a:r>
            <a:endParaRPr b="1" dirty="0">
              <a:latin typeface="Gill Sans MT" panose="020B0502020104020203" pitchFamily="34" charset="77"/>
              <a:sym typeface="American Typewriter"/>
            </a:endParaRPr>
          </a:p>
        </p:txBody>
      </p:sp>
      <p:sp>
        <p:nvSpPr>
          <p:cNvPr id="139" name="unveil"/>
          <p:cNvSpPr txBox="1"/>
          <p:nvPr/>
        </p:nvSpPr>
        <p:spPr>
          <a:xfrm>
            <a:off x="8043247" y="5755144"/>
            <a:ext cx="23211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saunter</a:t>
            </a:r>
            <a:endParaRPr dirty="0">
              <a:latin typeface="Gill Sans MT" panose="020B0502020104020203" pitchFamily="34" charset="77"/>
              <a:sym typeface="American Typewriter"/>
            </a:endParaRPr>
          </a:p>
        </p:txBody>
      </p:sp>
      <p:sp>
        <p:nvSpPr>
          <p:cNvPr id="140" name="tolerate"/>
          <p:cNvSpPr txBox="1"/>
          <p:nvPr/>
        </p:nvSpPr>
        <p:spPr>
          <a:xfrm>
            <a:off x="8118140" y="3084728"/>
            <a:ext cx="21961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patient</a:t>
            </a:r>
            <a:endParaRPr dirty="0">
              <a:latin typeface="Gill Sans MT" panose="020B0502020104020203" pitchFamily="34" charset="77"/>
            </a:endParaRPr>
          </a:p>
        </p:txBody>
      </p:sp>
      <p:sp>
        <p:nvSpPr>
          <p:cNvPr id="141" name="fixation"/>
          <p:cNvSpPr txBox="1"/>
          <p:nvPr/>
        </p:nvSpPr>
        <p:spPr>
          <a:xfrm>
            <a:off x="7953837" y="4824210"/>
            <a:ext cx="25247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ricochet</a:t>
            </a:r>
            <a:endParaRPr dirty="0">
              <a:latin typeface="Gill Sans MT" panose="020B0502020104020203" pitchFamily="34" charset="77"/>
            </a:endParaRPr>
          </a:p>
        </p:txBody>
      </p:sp>
      <p:sp>
        <p:nvSpPr>
          <p:cNvPr id="142" name="rustle"/>
          <p:cNvSpPr txBox="1"/>
          <p:nvPr/>
        </p:nvSpPr>
        <p:spPr>
          <a:xfrm>
            <a:off x="8330537" y="6620562"/>
            <a:ext cx="17713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smirk</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718025" y="3080135"/>
            <a:ext cx="21704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change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27674" y="92074"/>
            <a:ext cx="859369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change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20889" y="6045011"/>
            <a:ext cx="108350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behind</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EAB786ED-4D27-631C-4651-1F85D916FBDA}"/>
              </a:ext>
            </a:extLst>
          </p:cNvPr>
          <p:cNvPicPr>
            <a:picLocks noChangeAspect="1"/>
          </p:cNvPicPr>
          <p:nvPr/>
        </p:nvPicPr>
        <p:blipFill>
          <a:blip r:embed="rId4"/>
          <a:stretch>
            <a:fillRect/>
          </a:stretch>
        </p:blipFill>
        <p:spPr>
          <a:xfrm>
            <a:off x="9621373" y="955534"/>
            <a:ext cx="2805356" cy="2805356"/>
          </a:xfrm>
          <a:prstGeom prst="rect">
            <a:avLst/>
          </a:prstGeom>
        </p:spPr>
      </p:pic>
      <p:pic>
        <p:nvPicPr>
          <p:cNvPr id="6" name="Picture 5">
            <a:extLst>
              <a:ext uri="{FF2B5EF4-FFF2-40B4-BE49-F238E27FC236}">
                <a16:creationId xmlns:a16="http://schemas.microsoft.com/office/drawing/2014/main" id="{EE2E5829-3EDF-0EAE-8E2D-49F997BFA49A}"/>
              </a:ext>
            </a:extLst>
          </p:cNvPr>
          <p:cNvPicPr>
            <a:picLocks noChangeAspect="1"/>
          </p:cNvPicPr>
          <p:nvPr/>
        </p:nvPicPr>
        <p:blipFill>
          <a:blip r:embed="rId5"/>
          <a:stretch>
            <a:fillRect/>
          </a:stretch>
        </p:blipFill>
        <p:spPr>
          <a:xfrm>
            <a:off x="546598" y="6162662"/>
            <a:ext cx="2257053" cy="2257053"/>
          </a:xfrm>
          <a:prstGeom prst="rect">
            <a:avLst/>
          </a:prstGeom>
        </p:spPr>
      </p:pic>
      <p:pic>
        <p:nvPicPr>
          <p:cNvPr id="7" name="Picture 6">
            <a:extLst>
              <a:ext uri="{FF2B5EF4-FFF2-40B4-BE49-F238E27FC236}">
                <a16:creationId xmlns:a16="http://schemas.microsoft.com/office/drawing/2014/main" id="{B489CCD6-F2DE-70C6-FD8A-26157A748994}"/>
              </a:ext>
            </a:extLst>
          </p:cNvPr>
          <p:cNvPicPr>
            <a:picLocks noChangeAspect="1"/>
          </p:cNvPicPr>
          <p:nvPr/>
        </p:nvPicPr>
        <p:blipFill>
          <a:blip r:embed="rId6"/>
          <a:stretch>
            <a:fillRect/>
          </a:stretch>
        </p:blipFill>
        <p:spPr>
          <a:xfrm>
            <a:off x="2839208" y="6098707"/>
            <a:ext cx="2257053" cy="2257053"/>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0493" y="272644"/>
            <a:ext cx="722473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family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73766" y="5083062"/>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hope</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2A9B3028-4CBD-F5D8-7105-A24EFBAA99E6}"/>
              </a:ext>
            </a:extLst>
          </p:cNvPr>
          <p:cNvPicPr>
            <a:picLocks noChangeAspect="1"/>
          </p:cNvPicPr>
          <p:nvPr/>
        </p:nvPicPr>
        <p:blipFill>
          <a:blip r:embed="rId4"/>
          <a:stretch>
            <a:fillRect/>
          </a:stretch>
        </p:blipFill>
        <p:spPr>
          <a:xfrm>
            <a:off x="8865899" y="602862"/>
            <a:ext cx="3251200" cy="3251200"/>
          </a:xfrm>
          <a:prstGeom prst="rect">
            <a:avLst/>
          </a:prstGeom>
        </p:spPr>
      </p:pic>
      <p:pic>
        <p:nvPicPr>
          <p:cNvPr id="6" name="Picture 5">
            <a:extLst>
              <a:ext uri="{FF2B5EF4-FFF2-40B4-BE49-F238E27FC236}">
                <a16:creationId xmlns:a16="http://schemas.microsoft.com/office/drawing/2014/main" id="{97178276-DDD8-6D7F-8EA3-69F5C2EAD1D8}"/>
              </a:ext>
            </a:extLst>
          </p:cNvPr>
          <p:cNvPicPr>
            <a:picLocks noChangeAspect="1"/>
          </p:cNvPicPr>
          <p:nvPr/>
        </p:nvPicPr>
        <p:blipFill>
          <a:blip r:embed="rId5"/>
          <a:stretch>
            <a:fillRect/>
          </a:stretch>
        </p:blipFill>
        <p:spPr>
          <a:xfrm>
            <a:off x="1492802" y="5403522"/>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283294"/>
            <a:ext cx="578523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later</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555969"/>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patient</a:t>
            </a:r>
            <a:endParaRPr sz="23900" dirty="0">
              <a:latin typeface="Gill Sans MT" panose="020B0502020104020203" pitchFamily="34" charset="77"/>
            </a:endParaRPr>
          </a:p>
        </p:txBody>
      </p:sp>
      <p:pic>
        <p:nvPicPr>
          <p:cNvPr id="5" name="Picture 4">
            <a:extLst>
              <a:ext uri="{FF2B5EF4-FFF2-40B4-BE49-F238E27FC236}">
                <a16:creationId xmlns:a16="http://schemas.microsoft.com/office/drawing/2014/main" id="{03F3D344-CCCF-7C3F-E216-7E95BD5F4E3A}"/>
              </a:ext>
            </a:extLst>
          </p:cNvPr>
          <p:cNvPicPr>
            <a:picLocks noChangeAspect="1"/>
          </p:cNvPicPr>
          <p:nvPr/>
        </p:nvPicPr>
        <p:blipFill>
          <a:blip r:embed="rId4"/>
          <a:stretch>
            <a:fillRect/>
          </a:stretch>
        </p:blipFill>
        <p:spPr>
          <a:xfrm>
            <a:off x="8277437" y="602862"/>
            <a:ext cx="3251200" cy="3251200"/>
          </a:xfrm>
          <a:prstGeom prst="rect">
            <a:avLst/>
          </a:prstGeom>
        </p:spPr>
      </p:pic>
      <p:pic>
        <p:nvPicPr>
          <p:cNvPr id="6" name="Picture 5">
            <a:extLst>
              <a:ext uri="{FF2B5EF4-FFF2-40B4-BE49-F238E27FC236}">
                <a16:creationId xmlns:a16="http://schemas.microsoft.com/office/drawing/2014/main" id="{D1038E5E-8461-0DC4-5903-D0FE2A92F5B7}"/>
              </a:ext>
            </a:extLst>
          </p:cNvPr>
          <p:cNvPicPr>
            <a:picLocks noChangeAspect="1"/>
          </p:cNvPicPr>
          <p:nvPr/>
        </p:nvPicPr>
        <p:blipFill>
          <a:blip r:embed="rId5"/>
          <a:stretch>
            <a:fillRect/>
          </a:stretch>
        </p:blipFill>
        <p:spPr>
          <a:xfrm>
            <a:off x="574403" y="6104422"/>
            <a:ext cx="2490994" cy="2490994"/>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8981" y="89806"/>
            <a:ext cx="566020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peril</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9957" y="6021350"/>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ricochet</a:t>
            </a:r>
            <a:endParaRPr sz="13800" dirty="0">
              <a:latin typeface="Gill Sans MT" panose="020B0502020104020203" pitchFamily="34" charset="77"/>
            </a:endParaRPr>
          </a:p>
        </p:txBody>
      </p:sp>
      <p:pic>
        <p:nvPicPr>
          <p:cNvPr id="5" name="Picture 4">
            <a:extLst>
              <a:ext uri="{FF2B5EF4-FFF2-40B4-BE49-F238E27FC236}">
                <a16:creationId xmlns:a16="http://schemas.microsoft.com/office/drawing/2014/main" id="{64AF0C54-3493-C668-39E3-3EBF4C98CFE7}"/>
              </a:ext>
            </a:extLst>
          </p:cNvPr>
          <p:cNvPicPr>
            <a:picLocks noChangeAspect="1"/>
          </p:cNvPicPr>
          <p:nvPr/>
        </p:nvPicPr>
        <p:blipFill>
          <a:blip r:embed="rId4"/>
          <a:stretch>
            <a:fillRect/>
          </a:stretch>
        </p:blipFill>
        <p:spPr>
          <a:xfrm>
            <a:off x="8262938" y="602862"/>
            <a:ext cx="3251200" cy="3251200"/>
          </a:xfrm>
          <a:prstGeom prst="rect">
            <a:avLst/>
          </a:prstGeom>
        </p:spPr>
      </p:pic>
      <p:pic>
        <p:nvPicPr>
          <p:cNvPr id="6" name="Picture 5">
            <a:extLst>
              <a:ext uri="{FF2B5EF4-FFF2-40B4-BE49-F238E27FC236}">
                <a16:creationId xmlns:a16="http://schemas.microsoft.com/office/drawing/2014/main" id="{E186449C-FFFC-5190-4057-49CDEF6928D3}"/>
              </a:ext>
            </a:extLst>
          </p:cNvPr>
          <p:cNvPicPr>
            <a:picLocks noChangeAspect="1"/>
          </p:cNvPicPr>
          <p:nvPr/>
        </p:nvPicPr>
        <p:blipFill>
          <a:blip r:embed="rId5"/>
          <a:stretch>
            <a:fillRect/>
          </a:stretch>
        </p:blipFill>
        <p:spPr>
          <a:xfrm>
            <a:off x="411834"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485807"/>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saunter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03194"/>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smirk</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49E6B65E-D518-B8DD-A913-803D80B31EBC}"/>
              </a:ext>
            </a:extLst>
          </p:cNvPr>
          <p:cNvPicPr>
            <a:picLocks noChangeAspect="1"/>
          </p:cNvPicPr>
          <p:nvPr/>
        </p:nvPicPr>
        <p:blipFill>
          <a:blip r:embed="rId4"/>
          <a:stretch>
            <a:fillRect/>
          </a:stretch>
        </p:blipFill>
        <p:spPr>
          <a:xfrm>
            <a:off x="9097351" y="567213"/>
            <a:ext cx="3251200" cy="3251200"/>
          </a:xfrm>
          <a:prstGeom prst="rect">
            <a:avLst/>
          </a:prstGeom>
        </p:spPr>
      </p:pic>
      <p:pic>
        <p:nvPicPr>
          <p:cNvPr id="6" name="Picture 5">
            <a:extLst>
              <a:ext uri="{FF2B5EF4-FFF2-40B4-BE49-F238E27FC236}">
                <a16:creationId xmlns:a16="http://schemas.microsoft.com/office/drawing/2014/main" id="{1509EBB9-C5CC-6673-ACA6-C577B19BADD5}"/>
              </a:ext>
            </a:extLst>
          </p:cNvPr>
          <p:cNvPicPr>
            <a:picLocks noChangeAspect="1"/>
          </p:cNvPicPr>
          <p:nvPr/>
        </p:nvPicPr>
        <p:blipFill>
          <a:blip r:embed="rId5"/>
          <a:stretch>
            <a:fillRect/>
          </a:stretch>
        </p:blipFill>
        <p:spPr>
          <a:xfrm>
            <a:off x="895013"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9115793" y="1930963"/>
            <a:ext cx="8385165" cy="471924"/>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rgbClr val="FFFFFF"/>
                </a:solidFill>
                <a:effectLst/>
                <a:uFillTx/>
                <a:latin typeface="+mn-lt"/>
                <a:ea typeface="+mn-ea"/>
                <a:cs typeface="+mn-cs"/>
                <a:sym typeface="Helvetica Light"/>
              </a:rPr>
              <a:t>night</a:t>
            </a: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17320" y="530896"/>
            <a:ext cx="858889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change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22700" y="6021350"/>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behind</a:t>
            </a:r>
            <a:endParaRPr sz="28700" dirty="0">
              <a:latin typeface="Futura Medium" panose="020B0602020204020303" pitchFamily="34" charset="-79"/>
              <a:cs typeface="Futura Medium" panose="020B0602020204020303" pitchFamily="34" charset="-79"/>
            </a:endParaRPr>
          </a:p>
        </p:txBody>
      </p:sp>
      <p:pic>
        <p:nvPicPr>
          <p:cNvPr id="6" name="Picture 5">
            <a:extLst>
              <a:ext uri="{FF2B5EF4-FFF2-40B4-BE49-F238E27FC236}">
                <a16:creationId xmlns:a16="http://schemas.microsoft.com/office/drawing/2014/main" id="{F6C05FBC-26A6-BCCB-8EE8-BDBE4A892044}"/>
              </a:ext>
            </a:extLst>
          </p:cNvPr>
          <p:cNvPicPr>
            <a:picLocks noChangeAspect="1"/>
          </p:cNvPicPr>
          <p:nvPr/>
        </p:nvPicPr>
        <p:blipFill>
          <a:blip r:embed="rId4"/>
          <a:stretch>
            <a:fillRect/>
          </a:stretch>
        </p:blipFill>
        <p:spPr>
          <a:xfrm>
            <a:off x="9352582" y="717563"/>
            <a:ext cx="3251200" cy="3251200"/>
          </a:xfrm>
          <a:prstGeom prst="rect">
            <a:avLst/>
          </a:prstGeom>
        </p:spPr>
      </p:pic>
      <p:pic>
        <p:nvPicPr>
          <p:cNvPr id="7" name="Picture 6">
            <a:extLst>
              <a:ext uri="{FF2B5EF4-FFF2-40B4-BE49-F238E27FC236}">
                <a16:creationId xmlns:a16="http://schemas.microsoft.com/office/drawing/2014/main" id="{F1E61031-27A3-C601-AFE8-455E1C687C10}"/>
              </a:ext>
            </a:extLst>
          </p:cNvPr>
          <p:cNvPicPr>
            <a:picLocks noChangeAspect="1"/>
          </p:cNvPicPr>
          <p:nvPr/>
        </p:nvPicPr>
        <p:blipFill>
          <a:blip r:embed="rId5"/>
          <a:stretch>
            <a:fillRect/>
          </a:stretch>
        </p:blipFill>
        <p:spPr>
          <a:xfrm>
            <a:off x="537309" y="6216404"/>
            <a:ext cx="2257053" cy="2257053"/>
          </a:xfrm>
          <a:prstGeom prst="rect">
            <a:avLst/>
          </a:prstGeom>
        </p:spPr>
      </p:pic>
      <p:pic>
        <p:nvPicPr>
          <p:cNvPr id="8" name="Picture 7">
            <a:extLst>
              <a:ext uri="{FF2B5EF4-FFF2-40B4-BE49-F238E27FC236}">
                <a16:creationId xmlns:a16="http://schemas.microsoft.com/office/drawing/2014/main" id="{AF4DC0E8-ED57-1EF8-3491-294C80780F38}"/>
              </a:ext>
            </a:extLst>
          </p:cNvPr>
          <p:cNvPicPr>
            <a:picLocks noChangeAspect="1"/>
          </p:cNvPicPr>
          <p:nvPr/>
        </p:nvPicPr>
        <p:blipFill>
          <a:blip r:embed="rId6"/>
          <a:stretch>
            <a:fillRect/>
          </a:stretch>
        </p:blipFill>
        <p:spPr>
          <a:xfrm>
            <a:off x="2829919" y="6152449"/>
            <a:ext cx="2257053" cy="2257053"/>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1551" y="590427"/>
            <a:ext cx="706603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family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6316" y="5122075"/>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hope</a:t>
            </a:r>
            <a:endParaRPr sz="19900" dirty="0">
              <a:latin typeface="Futura Medium" panose="020B0602020204020303" pitchFamily="34" charset="-79"/>
              <a:cs typeface="Futura Medium" panose="020B0602020204020303" pitchFamily="34" charset="-79"/>
            </a:endParaRPr>
          </a:p>
        </p:txBody>
      </p:sp>
      <p:pic>
        <p:nvPicPr>
          <p:cNvPr id="6" name="Picture 5">
            <a:extLst>
              <a:ext uri="{FF2B5EF4-FFF2-40B4-BE49-F238E27FC236}">
                <a16:creationId xmlns:a16="http://schemas.microsoft.com/office/drawing/2014/main" id="{1B253DC6-E104-C53E-FE16-16AA6D6FF3C7}"/>
              </a:ext>
            </a:extLst>
          </p:cNvPr>
          <p:cNvPicPr>
            <a:picLocks noChangeAspect="1"/>
          </p:cNvPicPr>
          <p:nvPr/>
        </p:nvPicPr>
        <p:blipFill>
          <a:blip r:embed="rId4"/>
          <a:stretch>
            <a:fillRect/>
          </a:stretch>
        </p:blipFill>
        <p:spPr>
          <a:xfrm>
            <a:off x="8791575" y="538697"/>
            <a:ext cx="3251200" cy="3251200"/>
          </a:xfrm>
          <a:prstGeom prst="rect">
            <a:avLst/>
          </a:prstGeom>
        </p:spPr>
      </p:pic>
      <p:pic>
        <p:nvPicPr>
          <p:cNvPr id="7" name="Picture 6">
            <a:extLst>
              <a:ext uri="{FF2B5EF4-FFF2-40B4-BE49-F238E27FC236}">
                <a16:creationId xmlns:a16="http://schemas.microsoft.com/office/drawing/2014/main" id="{EE0DEB54-DA36-577E-9EC0-998B288909A4}"/>
              </a:ext>
            </a:extLst>
          </p:cNvPr>
          <p:cNvPicPr>
            <a:picLocks noChangeAspect="1"/>
          </p:cNvPicPr>
          <p:nvPr/>
        </p:nvPicPr>
        <p:blipFill>
          <a:blip r:embed="rId5"/>
          <a:stretch>
            <a:fillRect/>
          </a:stretch>
        </p:blipFill>
        <p:spPr>
          <a:xfrm>
            <a:off x="1195377" y="5398276"/>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02469" y="502158"/>
            <a:ext cx="638315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later</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02469" y="5558310"/>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patient</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34C59D5C-29BD-E023-9A08-CBEEB6FE3CC8}"/>
              </a:ext>
            </a:extLst>
          </p:cNvPr>
          <p:cNvPicPr>
            <a:picLocks noChangeAspect="1"/>
          </p:cNvPicPr>
          <p:nvPr/>
        </p:nvPicPr>
        <p:blipFill>
          <a:blip r:embed="rId4"/>
          <a:stretch>
            <a:fillRect/>
          </a:stretch>
        </p:blipFill>
        <p:spPr>
          <a:xfrm>
            <a:off x="8466167" y="597692"/>
            <a:ext cx="3251200" cy="3251200"/>
          </a:xfrm>
          <a:prstGeom prst="rect">
            <a:avLst/>
          </a:prstGeom>
        </p:spPr>
      </p:pic>
      <p:pic>
        <p:nvPicPr>
          <p:cNvPr id="6" name="Picture 5">
            <a:extLst>
              <a:ext uri="{FF2B5EF4-FFF2-40B4-BE49-F238E27FC236}">
                <a16:creationId xmlns:a16="http://schemas.microsoft.com/office/drawing/2014/main" id="{6131310B-5259-0671-1E9E-D19D936857C5}"/>
              </a:ext>
            </a:extLst>
          </p:cNvPr>
          <p:cNvPicPr>
            <a:picLocks noChangeAspect="1"/>
          </p:cNvPicPr>
          <p:nvPr/>
        </p:nvPicPr>
        <p:blipFill>
          <a:blip r:embed="rId5"/>
          <a:stretch>
            <a:fillRect/>
          </a:stretch>
        </p:blipFill>
        <p:spPr>
          <a:xfrm>
            <a:off x="792016" y="6104422"/>
            <a:ext cx="2490994" cy="2490994"/>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75507" y="2274766"/>
            <a:ext cx="21704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change	</a:t>
            </a:r>
            <a:endParaRPr b="1" dirty="0">
              <a:latin typeface="Gill Sans MT" panose="020B0502020104020203" pitchFamily="34" charset="77"/>
              <a:sym typeface="American Typewriter"/>
            </a:endParaRPr>
          </a:p>
        </p:txBody>
      </p:sp>
      <p:sp>
        <p:nvSpPr>
          <p:cNvPr id="134" name="office"/>
          <p:cNvSpPr txBox="1"/>
          <p:nvPr/>
        </p:nvSpPr>
        <p:spPr>
          <a:xfrm>
            <a:off x="5517225" y="3183419"/>
            <a:ext cx="208711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behind</a:t>
            </a:r>
            <a:endParaRPr dirty="0">
              <a:latin typeface="Gill Sans MT" panose="020B0502020104020203" pitchFamily="34" charset="77"/>
            </a:endParaRPr>
          </a:p>
        </p:txBody>
      </p:sp>
      <p:sp>
        <p:nvSpPr>
          <p:cNvPr id="135" name="spare"/>
          <p:cNvSpPr txBox="1"/>
          <p:nvPr/>
        </p:nvSpPr>
        <p:spPr>
          <a:xfrm>
            <a:off x="5616598" y="4033018"/>
            <a:ext cx="18883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family</a:t>
            </a:r>
            <a:endParaRPr b="1" dirty="0">
              <a:latin typeface="Gill Sans MT" panose="020B0502020104020203" pitchFamily="34" charset="77"/>
              <a:sym typeface="American Typewriter"/>
            </a:endParaRPr>
          </a:p>
        </p:txBody>
      </p:sp>
      <p:sp>
        <p:nvSpPr>
          <p:cNvPr id="136" name="chipped"/>
          <p:cNvSpPr txBox="1"/>
          <p:nvPr/>
        </p:nvSpPr>
        <p:spPr>
          <a:xfrm>
            <a:off x="5782523" y="4958818"/>
            <a:ext cx="15565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hope</a:t>
            </a:r>
            <a:endParaRPr dirty="0">
              <a:latin typeface="Gill Sans MT" panose="020B0502020104020203" pitchFamily="34" charset="77"/>
            </a:endParaRPr>
          </a:p>
        </p:txBody>
      </p:sp>
      <p:sp>
        <p:nvSpPr>
          <p:cNvPr id="137" name="lift"/>
          <p:cNvSpPr txBox="1"/>
          <p:nvPr/>
        </p:nvSpPr>
        <p:spPr>
          <a:xfrm>
            <a:off x="5816182" y="5829370"/>
            <a:ext cx="14891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later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4536" y="57150"/>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peril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884948"/>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ricochet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D3BA235-2BB2-0400-503A-989F21F884C7}"/>
              </a:ext>
            </a:extLst>
          </p:cNvPr>
          <p:cNvPicPr>
            <a:picLocks noChangeAspect="1"/>
          </p:cNvPicPr>
          <p:nvPr/>
        </p:nvPicPr>
        <p:blipFill>
          <a:blip r:embed="rId4"/>
          <a:stretch>
            <a:fillRect/>
          </a:stretch>
        </p:blipFill>
        <p:spPr>
          <a:xfrm>
            <a:off x="8335755" y="586472"/>
            <a:ext cx="3251200" cy="3251200"/>
          </a:xfrm>
          <a:prstGeom prst="rect">
            <a:avLst/>
          </a:prstGeom>
        </p:spPr>
      </p:pic>
      <p:pic>
        <p:nvPicPr>
          <p:cNvPr id="6" name="Picture 5">
            <a:extLst>
              <a:ext uri="{FF2B5EF4-FFF2-40B4-BE49-F238E27FC236}">
                <a16:creationId xmlns:a16="http://schemas.microsoft.com/office/drawing/2014/main" id="{095BB7F6-79B4-2FB6-56A6-33CCFAB93D79}"/>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531" y="524908"/>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saunter</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5427006"/>
            <a:ext cx="109442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smirk</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869C2546-9FFF-853C-F874-B952780BC667}"/>
              </a:ext>
            </a:extLst>
          </p:cNvPr>
          <p:cNvPicPr>
            <a:picLocks noChangeAspect="1"/>
          </p:cNvPicPr>
          <p:nvPr/>
        </p:nvPicPr>
        <p:blipFill>
          <a:blip r:embed="rId4"/>
          <a:stretch>
            <a:fillRect/>
          </a:stretch>
        </p:blipFill>
        <p:spPr>
          <a:xfrm>
            <a:off x="9187500" y="546072"/>
            <a:ext cx="3251200" cy="3251200"/>
          </a:xfrm>
          <a:prstGeom prst="rect">
            <a:avLst/>
          </a:prstGeom>
        </p:spPr>
      </p:pic>
      <p:pic>
        <p:nvPicPr>
          <p:cNvPr id="6" name="Picture 5">
            <a:extLst>
              <a:ext uri="{FF2B5EF4-FFF2-40B4-BE49-F238E27FC236}">
                <a16:creationId xmlns:a16="http://schemas.microsoft.com/office/drawing/2014/main" id="{A667A451-F5F3-19F3-2E5A-B9B61B1355F3}"/>
              </a:ext>
            </a:extLst>
          </p:cNvPr>
          <p:cNvPicPr>
            <a:picLocks noChangeAspect="1"/>
          </p:cNvPicPr>
          <p:nvPr/>
        </p:nvPicPr>
        <p:blipFill>
          <a:blip r:embed="rId5"/>
          <a:stretch>
            <a:fillRect/>
          </a:stretch>
        </p:blipFill>
        <p:spPr>
          <a:xfrm>
            <a:off x="800881" y="569166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841880" y="3418118"/>
            <a:ext cx="14378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peril</a:t>
            </a:r>
            <a:endParaRPr b="1" dirty="0">
              <a:latin typeface="Gill Sans MT" panose="020B0502020104020203" pitchFamily="34" charset="77"/>
              <a:sym typeface="American Typewriter"/>
            </a:endParaRPr>
          </a:p>
        </p:txBody>
      </p:sp>
      <p:sp>
        <p:nvSpPr>
          <p:cNvPr id="140" name="tolerate"/>
          <p:cNvSpPr txBox="1"/>
          <p:nvPr/>
        </p:nvSpPr>
        <p:spPr>
          <a:xfrm>
            <a:off x="5462762" y="2522165"/>
            <a:ext cx="21961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patient</a:t>
            </a:r>
            <a:endParaRPr dirty="0">
              <a:latin typeface="Gill Sans MT" panose="020B0502020104020203" pitchFamily="34" charset="77"/>
            </a:endParaRPr>
          </a:p>
        </p:txBody>
      </p:sp>
      <p:sp>
        <p:nvSpPr>
          <p:cNvPr id="141" name="fixation"/>
          <p:cNvSpPr txBox="1"/>
          <p:nvPr/>
        </p:nvSpPr>
        <p:spPr>
          <a:xfrm>
            <a:off x="5298468" y="4280417"/>
            <a:ext cx="252473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ricochet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41924" y="5188117"/>
            <a:ext cx="23211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saunter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616851" y="5996646"/>
            <a:ext cx="17713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smirk</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4727" y="1309202"/>
            <a:ext cx="258885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change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875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Paula </a:t>
            </a:r>
            <a:r>
              <a:rPr lang="en-GB" sz="4000" b="1" dirty="0">
                <a:latin typeface="Gill Sans MT" panose="020B0502020104020203" pitchFamily="34" charset="77"/>
              </a:rPr>
              <a:t>changed</a:t>
            </a:r>
            <a:r>
              <a:rPr lang="en-GB" sz="4000" dirty="0">
                <a:latin typeface="Gill Sans MT" panose="020B0502020104020203" pitchFamily="34" charset="77"/>
              </a:rPr>
              <a:t> her red pen to blue.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change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99950098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clothes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83857ADC-3FE5-15AA-37E3-BB2130E0C18E}"/>
              </a:ext>
            </a:extLst>
          </p:cNvPr>
          <p:cNvSpPr txBox="1"/>
          <p:nvPr/>
        </p:nvSpPr>
        <p:spPr>
          <a:xfrm>
            <a:off x="901731" y="3840898"/>
            <a:ext cx="627003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change from one thing to another, you stop using or doing the first one and start using or doing the second.</a:t>
            </a:r>
          </a:p>
        </p:txBody>
      </p:sp>
      <p:pic>
        <p:nvPicPr>
          <p:cNvPr id="7" name="Picture 6">
            <a:extLst>
              <a:ext uri="{FF2B5EF4-FFF2-40B4-BE49-F238E27FC236}">
                <a16:creationId xmlns:a16="http://schemas.microsoft.com/office/drawing/2014/main" id="{BC603DD5-5560-32DC-8B04-2C94DB69CC71}"/>
              </a:ext>
            </a:extLst>
          </p:cNvPr>
          <p:cNvPicPr>
            <a:picLocks noChangeAspect="1"/>
          </p:cNvPicPr>
          <p:nvPr/>
        </p:nvPicPr>
        <p:blipFill>
          <a:blip r:embed="rId4"/>
          <a:stretch>
            <a:fillRect/>
          </a:stretch>
        </p:blipFill>
        <p:spPr>
          <a:xfrm>
            <a:off x="8685992" y="279568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2785" y="1309202"/>
            <a:ext cx="25327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behind</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preposition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1120" y="3949885"/>
            <a:ext cx="7403467"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behind a thing or person, it is on the other side of them from you, or nearer their back rather than their front.</a:t>
            </a:r>
          </a:p>
        </p:txBody>
      </p:sp>
      <p:sp>
        <p:nvSpPr>
          <p:cNvPr id="155" name="The was a tear in Freddie’s new school jumper."/>
          <p:cNvSpPr txBox="1"/>
          <p:nvPr/>
        </p:nvSpPr>
        <p:spPr>
          <a:xfrm>
            <a:off x="0" y="640392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Tony liked to sit </a:t>
            </a:r>
            <a:r>
              <a:rPr lang="en-GB" sz="4000" b="1" dirty="0">
                <a:latin typeface="Gill Sans MT" panose="020B0502020104020203" pitchFamily="34" charset="77"/>
              </a:rPr>
              <a:t>behind</a:t>
            </a:r>
            <a:r>
              <a:rPr lang="en-GB" sz="4000" dirty="0">
                <a:latin typeface="Gill Sans MT" panose="020B0502020104020203" pitchFamily="34" charset="77"/>
              </a:rPr>
              <a:t> Aadav in lessons.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be-hind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94028738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back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front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F8E5B5D2-32B6-6F41-8E89-72E05F42FCB8}"/>
              </a:ext>
            </a:extLst>
          </p:cNvPr>
          <p:cNvPicPr>
            <a:picLocks noChangeAspect="1"/>
          </p:cNvPicPr>
          <p:nvPr/>
        </p:nvPicPr>
        <p:blipFill>
          <a:blip r:embed="rId4"/>
          <a:stretch>
            <a:fillRect/>
          </a:stretch>
        </p:blipFill>
        <p:spPr>
          <a:xfrm>
            <a:off x="7867299" y="3440771"/>
            <a:ext cx="2257053" cy="2257053"/>
          </a:xfrm>
          <a:prstGeom prst="rect">
            <a:avLst/>
          </a:prstGeom>
        </p:spPr>
      </p:pic>
      <p:pic>
        <p:nvPicPr>
          <p:cNvPr id="5" name="Picture 4">
            <a:extLst>
              <a:ext uri="{FF2B5EF4-FFF2-40B4-BE49-F238E27FC236}">
                <a16:creationId xmlns:a16="http://schemas.microsoft.com/office/drawing/2014/main" id="{FBA6CB62-14B6-8787-B0BF-7AF1C0AAB6A6}"/>
              </a:ext>
            </a:extLst>
          </p:cNvPr>
          <p:cNvPicPr>
            <a:picLocks noChangeAspect="1"/>
          </p:cNvPicPr>
          <p:nvPr/>
        </p:nvPicPr>
        <p:blipFill>
          <a:blip r:embed="rId5"/>
          <a:stretch>
            <a:fillRect/>
          </a:stretch>
        </p:blipFill>
        <p:spPr>
          <a:xfrm>
            <a:off x="10159909" y="3376816"/>
            <a:ext cx="2257053" cy="2257053"/>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4417" y="1339979"/>
            <a:ext cx="206947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family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76355"/>
            <a:ext cx="4232357"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sz="3200" dirty="0">
                <a:latin typeface="Gill Sans MT" panose="020B0502020104020203" pitchFamily="34" charset="77"/>
              </a:rPr>
              <a:t>(</a:t>
            </a:r>
            <a:r>
              <a:rPr lang="en-GB" sz="3200" dirty="0">
                <a:latin typeface="Gill Sans MT" panose="020B0502020104020203" pitchFamily="34" charset="77"/>
              </a:rPr>
              <a:t>noun</a:t>
            </a:r>
            <a:r>
              <a:rPr sz="3200"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2" y="3998774"/>
            <a:ext cx="668530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family is a group of people who are related to each other, especially parents and their children.</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All of Belinda’s </a:t>
            </a:r>
            <a:r>
              <a:rPr lang="en-GB" sz="4000" b="1" dirty="0">
                <a:latin typeface="Gill Sans MT" panose="020B0502020104020203" pitchFamily="34" charset="77"/>
              </a:rPr>
              <a:t>family</a:t>
            </a:r>
            <a:r>
              <a:rPr lang="en-GB" sz="4000" dirty="0">
                <a:latin typeface="Gill Sans MT" panose="020B0502020104020203" pitchFamily="34" charset="77"/>
              </a:rPr>
              <a:t> went to the same school.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fam-i-ly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04293024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relatives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household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EF065CF7-6A4D-9783-5577-1BD4C298A610}"/>
              </a:ext>
            </a:extLst>
          </p:cNvPr>
          <p:cNvPicPr>
            <a:picLocks noChangeAspect="1"/>
          </p:cNvPicPr>
          <p:nvPr/>
        </p:nvPicPr>
        <p:blipFill>
          <a:blip r:embed="rId4"/>
          <a:stretch>
            <a:fillRect/>
          </a:stretch>
        </p:blipFill>
        <p:spPr>
          <a:xfrm>
            <a:off x="8426708" y="276861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6564" y="1309202"/>
            <a:ext cx="192520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hope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3696768"/>
            <a:ext cx="6832192" cy="287258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hope that something is true, or if you hope for something, you want it to be true or to happen, and you usually believe that it is possible or likely.</a:t>
            </a:r>
          </a:p>
        </p:txBody>
      </p:sp>
      <p:sp>
        <p:nvSpPr>
          <p:cNvPr id="155" name="The was a tear in Freddie’s new school jumper."/>
          <p:cNvSpPr txBox="1"/>
          <p:nvPr/>
        </p:nvSpPr>
        <p:spPr>
          <a:xfrm>
            <a:off x="138986" y="669939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Jenny </a:t>
            </a:r>
            <a:r>
              <a:rPr lang="en-GB" sz="4000" b="1" dirty="0">
                <a:solidFill>
                  <a:schemeClr val="accent2"/>
                </a:solidFill>
                <a:latin typeface="Gill Sans MT" panose="020B0502020104020203" pitchFamily="34" charset="77"/>
              </a:rPr>
              <a:t>hoped</a:t>
            </a:r>
            <a:r>
              <a:rPr lang="en-GB" sz="4000" dirty="0">
                <a:solidFill>
                  <a:schemeClr val="accent2"/>
                </a:solidFill>
                <a:latin typeface="Gill Sans MT" panose="020B0502020104020203" pitchFamily="34" charset="77"/>
              </a:rPr>
              <a:t> Mrs James would let the class do a quiz.</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hope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11906827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despair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ambition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980A0D1-1231-9A21-1BD1-38FDBBAA7B3F}"/>
              </a:ext>
            </a:extLst>
          </p:cNvPr>
          <p:cNvPicPr>
            <a:picLocks noChangeAspect="1"/>
          </p:cNvPicPr>
          <p:nvPr/>
        </p:nvPicPr>
        <p:blipFill>
          <a:blip r:embed="rId4"/>
          <a:stretch>
            <a:fillRect/>
          </a:stretch>
        </p:blipFill>
        <p:spPr>
          <a:xfrm>
            <a:off x="8232392" y="284813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5921" y="1309202"/>
            <a:ext cx="176651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later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(adverb / 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45212" y="4093175"/>
            <a:ext cx="7336290"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You use later to refer to a time or situation that is after the one that you have been talking about or after the present one.</a:t>
            </a:r>
          </a:p>
        </p:txBody>
      </p:sp>
      <p:sp>
        <p:nvSpPr>
          <p:cNvPr id="155" name="The was a tear in Freddie’s new school jumper."/>
          <p:cNvSpPr txBox="1"/>
          <p:nvPr/>
        </p:nvSpPr>
        <p:spPr>
          <a:xfrm>
            <a:off x="2556" y="66771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Sue </a:t>
            </a:r>
            <a:r>
              <a:rPr lang="en-GB" sz="4000" b="1" dirty="0">
                <a:latin typeface="Gill Sans MT" panose="020B0502020104020203" pitchFamily="34" charset="77"/>
              </a:rPr>
              <a:t>later</a:t>
            </a:r>
            <a:r>
              <a:rPr lang="en-GB" sz="4000" dirty="0">
                <a:latin typeface="Gill Sans MT" panose="020B0502020104020203" pitchFamily="34" charset="77"/>
              </a:rPr>
              <a:t> admitted she was wrong to David.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(lat-er)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4963603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behind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delayed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creator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5" name="Picture 4">
            <a:extLst>
              <a:ext uri="{FF2B5EF4-FFF2-40B4-BE49-F238E27FC236}">
                <a16:creationId xmlns:a16="http://schemas.microsoft.com/office/drawing/2014/main" id="{096A9B12-33FB-9CB8-00DD-299DCD346C70}"/>
              </a:ext>
            </a:extLst>
          </p:cNvPr>
          <p:cNvPicPr>
            <a:picLocks noChangeAspect="1"/>
          </p:cNvPicPr>
          <p:nvPr/>
        </p:nvPicPr>
        <p:blipFill>
          <a:blip r:embed="rId4"/>
          <a:stretch>
            <a:fillRect/>
          </a:stretch>
        </p:blipFill>
        <p:spPr>
          <a:xfrm>
            <a:off x="8547966" y="294033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37230</TotalTime>
  <Words>1345</Words>
  <Application>Microsoft Macintosh PowerPoint</Application>
  <PresentationFormat>Custom</PresentationFormat>
  <Paragraphs>336</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1257</cp:revision>
  <dcterms:modified xsi:type="dcterms:W3CDTF">2024-01-24T13:12:16Z</dcterms:modified>
</cp:coreProperties>
</file>